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304" r:id="rId9"/>
    <p:sldId id="277" r:id="rId10"/>
    <p:sldId id="299" r:id="rId11"/>
    <p:sldId id="300" r:id="rId12"/>
    <p:sldId id="301" r:id="rId13"/>
    <p:sldId id="302" r:id="rId14"/>
    <p:sldId id="328" r:id="rId15"/>
    <p:sldId id="282" r:id="rId16"/>
    <p:sldId id="305" r:id="rId17"/>
    <p:sldId id="281" r:id="rId18"/>
    <p:sldId id="306" r:id="rId19"/>
    <p:sldId id="307" r:id="rId20"/>
    <p:sldId id="309" r:id="rId21"/>
    <p:sldId id="30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9" r:id="rId30"/>
    <p:sldId id="317" r:id="rId31"/>
    <p:sldId id="318" r:id="rId32"/>
    <p:sldId id="319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283" r:id="rId41"/>
    <p:sldId id="330" r:id="rId42"/>
    <p:sldId id="331" r:id="rId43"/>
    <p:sldId id="332" r:id="rId44"/>
    <p:sldId id="333" r:id="rId45"/>
    <p:sldId id="334" r:id="rId46"/>
    <p:sldId id="303" r:id="rId47"/>
    <p:sldId id="285" r:id="rId48"/>
    <p:sldId id="297" r:id="rId49"/>
    <p:sldId id="298" r:id="rId50"/>
    <p:sldId id="2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BD771-FDE6-454D-949A-91B31103AB55}" v="39" dt="2023-01-17T17:33:2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718"/>
  </p:normalViewPr>
  <p:slideViewPr>
    <p:cSldViewPr snapToGrid="0">
      <p:cViewPr varScale="1">
        <p:scale>
          <a:sx n="91" d="100"/>
          <a:sy n="91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	</a:t>
            </a:r>
          </a:p>
          <a:p>
            <a:endParaRPr lang="tr-TR" dirty="0"/>
          </a:p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more hardware drives (scale up/vertical scaling), adding more software nodes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/instances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(scale out/horizontal scaling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8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loudflare.com/resources/images/slt3lc6tev37/6mpY5zjlPP3b2twznUQOki/b221bc7b49723deb2c09a4b30747f685/cloudflare-cdn-whitepaper-19Q4.pdf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rhakKaya/CloudflareUmbracoCMSPurgeCache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twitter.com/nurhakkaya14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umbracocommunity.social/@nurhakkaya14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hyperlink" Target="https://github.com/NurhakKaya" TargetMode="External"/><Relationship Id="rId4" Type="http://schemas.openxmlformats.org/officeDocument/2006/relationships/hyperlink" Target="https://www.linkedin.com/in/nurhak-kaya-53825051/" TargetMode="External"/><Relationship Id="rId9" Type="http://schemas.openxmlformats.org/officeDocument/2006/relationships/image" Target="../media/image38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oudflare.com/en-gb/learning/cdn/what-is-a-cdn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tr-TR" sz="5400" dirty="0"/>
              <a:t>Cloudflare Full-page Caching for Umbraco Websites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tr-TR" dirty="0"/>
              <a:t>Nurhak Kaya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Cloudflare products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BACCB-AB6E-1E35-BB05-05791667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1962912"/>
            <a:ext cx="10438614" cy="3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Cloudflare case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1FA92EC-B646-1A7B-C25B-2F2F67B5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97" y="1662192"/>
            <a:ext cx="9700091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https://www.cloudflare.com/resources/images/slt3lc6tev37/6mpY5zjlPP3b2twznUQOki/b221bc7b49723deb2c09a4b30747f685/cloudflare-cdn-whitepaper-19Q4.pdf</a:t>
            </a:r>
            <a:endParaRPr kumimoji="0" lang="tr-T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02671-0919-55A6-ACFC-528576F0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97" y="1940325"/>
            <a:ext cx="6823587" cy="44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6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setup in 6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1 – Sign up / Log 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0307B-B9B3-2EC4-3A24-0C4FD67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302954"/>
            <a:ext cx="8708029" cy="5025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1E88A-F3F5-1F5E-D085-3EA1226E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04700"/>
            <a:ext cx="7301948" cy="38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2 – Add your website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5CB50-9F73-35C2-98DA-E007B084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449458"/>
            <a:ext cx="8985785" cy="4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3 – Choose your plan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5D8D6-87DB-AF36-60EE-BF92426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1304744"/>
            <a:ext cx="10250986" cy="49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5E2C-2DA0-335A-A859-22ABB2AC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1209081"/>
            <a:ext cx="10100807" cy="49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65FFF-AAEB-5B68-CE89-A2C7545A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9" y="1190700"/>
            <a:ext cx="10090230" cy="50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7DB08-BAD8-6269-CEE6-F5D7ACE5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3" y="1302954"/>
            <a:ext cx="10139178" cy="49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E3392-AE95-BC9E-65F5-F7A79E30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255655"/>
            <a:ext cx="8318415" cy="50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tr-TR" dirty="0"/>
              <a:t>What is Cloudflare and how does it work?</a:t>
            </a:r>
            <a:endParaRPr lang="en-US" dirty="0"/>
          </a:p>
          <a:p>
            <a:r>
              <a:rPr lang="tr-TR" dirty="0"/>
              <a:t>Cloudflare setup and key features</a:t>
            </a:r>
            <a:endParaRPr lang="en-US" dirty="0"/>
          </a:p>
          <a:p>
            <a:r>
              <a:rPr lang="tr-TR" dirty="0"/>
              <a:t>Cloudflare page rules and caching</a:t>
            </a:r>
            <a:endParaRPr lang="en-US" dirty="0"/>
          </a:p>
          <a:p>
            <a:r>
              <a:rPr lang="tr-TR" dirty="0"/>
              <a:t>Integrating </a:t>
            </a:r>
            <a:r>
              <a:rPr lang="tr-TR"/>
              <a:t>Umbraco with </a:t>
            </a:r>
            <a:r>
              <a:rPr lang="tr-TR" dirty="0"/>
              <a:t>Cloudflare</a:t>
            </a:r>
          </a:p>
          <a:p>
            <a:r>
              <a:rPr lang="tr-TR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7499" y="6356350"/>
            <a:ext cx="4805901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BD7A-1FCB-7459-4650-1E5DBF3E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24393"/>
            <a:ext cx="10686553" cy="49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CF771-E73D-F0DF-51FD-6C527573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5" y="1249736"/>
            <a:ext cx="10679866" cy="49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96FF2-3A66-A1F3-D89E-44505ABE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15" y="1302954"/>
            <a:ext cx="11073084" cy="4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B82E0-17E6-4C1F-6701-AEBC9219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92" y="1230109"/>
            <a:ext cx="10479820" cy="51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26EB8-476D-66EF-5C0D-50826C9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" y="1302954"/>
            <a:ext cx="10382909" cy="50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CBCB0-F748-1A5B-C8AC-C065350A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30" y="1302954"/>
            <a:ext cx="11273653" cy="49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Final result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E5B70-676A-402C-74ED-29A679F0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9" y="1212075"/>
            <a:ext cx="9704439" cy="51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key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7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SSL/TLS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53E99-1032-4DE8-1EBC-C33C3915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1269271"/>
            <a:ext cx="10821725" cy="48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B5AC7-7D9D-7A80-7EBA-2BC91098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3" y="1187263"/>
            <a:ext cx="10811853" cy="51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353587"/>
            <a:ext cx="9779183" cy="37360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tr-TR" dirty="0"/>
              <a:t>Hi! My name is Nurhak Kaya.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Technical Architect and Lead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MVPx2, Umbraco Certified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CMS Community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Author of multiple Skrift and 24 Days in Umbraco blog 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Contributes to Umbraco CMS and open-source projects by writing blogs, answering questions, organising events, speaking at events, working on PRs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428" y="6356350"/>
            <a:ext cx="4630972" cy="365125"/>
          </a:xfrm>
        </p:spPr>
        <p:txBody>
          <a:bodyPr/>
          <a:lstStyle/>
          <a:p>
            <a:r>
              <a:rPr lang="tr-TR" sz="1200" dirty="0"/>
              <a:t>Ultimate Guide to Upgrade your Umbraco v7 and v8 Projects to v11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person holding a crab&#10;&#10;Description automatically generated">
            <a:extLst>
              <a:ext uri="{FF2B5EF4-FFF2-40B4-BE49-F238E27FC236}">
                <a16:creationId xmlns:a16="http://schemas.microsoft.com/office/drawing/2014/main" id="{259392F7-EFC8-758A-E00A-37652E96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33" y="1706563"/>
            <a:ext cx="2364085" cy="23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4C8DC-D298-3D05-0963-4179E2C9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9" y="1251376"/>
            <a:ext cx="10446683" cy="51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73CA-2370-009B-F59A-0FC6D378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7" y="1251141"/>
            <a:ext cx="10540181" cy="51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01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878C4-13EA-89AB-4D32-76803987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1" y="1186205"/>
            <a:ext cx="10412361" cy="5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4F1A-5854-F451-65E2-06C545CC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3" y="1254323"/>
            <a:ext cx="10422194" cy="51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9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59B91-2A9A-BDD8-C156-A786A820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68" y="1302954"/>
            <a:ext cx="11695632" cy="50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C7490-AEF8-01F9-763A-076CB434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387647"/>
            <a:ext cx="10746658" cy="48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2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93E50-3E3F-093B-5F39-1D234A3F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" y="1302954"/>
            <a:ext cx="11189111" cy="47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page rules and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7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 for full-page 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78B3-71D2-88AF-61FB-9460ED2B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75719"/>
            <a:ext cx="11097674" cy="49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rules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F1E02-45A9-1280-2926-F5D971A2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8" y="1302954"/>
            <a:ext cx="10694504" cy="50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954" y="-106789"/>
            <a:ext cx="6245912" cy="2387600"/>
          </a:xfrm>
        </p:spPr>
        <p:txBody>
          <a:bodyPr/>
          <a:lstStyle/>
          <a:p>
            <a:r>
              <a:rPr lang="tr-TR" dirty="0"/>
              <a:t>Before we start...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D3A850-BFFC-E358-4766-460D2DB71CE4}"/>
              </a:ext>
            </a:extLst>
          </p:cNvPr>
          <p:cNvSpPr txBox="1">
            <a:spLocks/>
          </p:cNvSpPr>
          <p:nvPr/>
        </p:nvSpPr>
        <p:spPr>
          <a:xfrm>
            <a:off x="928954" y="1451667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used Cloudflare before?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F83473-B1A4-3518-118C-5DEFB26E8F89}"/>
              </a:ext>
            </a:extLst>
          </p:cNvPr>
          <p:cNvSpPr txBox="1">
            <a:spLocks/>
          </p:cNvSpPr>
          <p:nvPr/>
        </p:nvSpPr>
        <p:spPr>
          <a:xfrm>
            <a:off x="928954" y="3459592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created CF page rules for full-page caching?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rules examples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69FE56-85D0-7BF3-AE45-63515E3C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7" y="1302954"/>
            <a:ext cx="9538159" cy="4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5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D6817-51EA-3C2C-B3B2-72D70ACF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7" y="1592136"/>
            <a:ext cx="9310439" cy="488993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FCCDFAC-4803-FCAB-FDDF-5409E73D3378}"/>
              </a:ext>
            </a:extLst>
          </p:cNvPr>
          <p:cNvSpPr txBox="1">
            <a:spLocks/>
          </p:cNvSpPr>
          <p:nvPr/>
        </p:nvSpPr>
        <p:spPr>
          <a:xfrm>
            <a:off x="842837" y="1302954"/>
            <a:ext cx="10378332" cy="439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The pages that have CF page rules are served from CF cache, rather than the origin server.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05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C2CD2-7422-3B02-23F7-A08F77AC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7" y="1252043"/>
            <a:ext cx="7392141" cy="5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8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Integrating Umbraco with Cloudflare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6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10244220" cy="1581912"/>
          </a:xfrm>
        </p:spPr>
        <p:txBody>
          <a:bodyPr/>
          <a:lstStyle/>
          <a:p>
            <a:r>
              <a:rPr lang="tr-TR" dirty="0"/>
              <a:t>Important notes and code changes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66693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You can put CF in front of any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Whenever you update a webpage, you should clear the CF cache for that URL so that users can see the new information immediately.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Same rule applies for page deletion or unpublishing content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You should do this programmatically using CF’s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Sample code can be found here: </a:t>
            </a:r>
            <a:r>
              <a:rPr lang="tr-TR" dirty="0">
                <a:hlinkClick r:id="rId2"/>
              </a:rPr>
              <a:t>https://github.com/NurhakKaya/CloudflareUmbracoCMSPurgeCache</a:t>
            </a:r>
            <a:r>
              <a:rPr lang="tr-TR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16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Final notes and future Umbraco upgrades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1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0"/>
            <a:ext cx="10244220" cy="1581912"/>
          </a:xfrm>
        </p:spPr>
        <p:txBody>
          <a:bodyPr/>
          <a:lstStyle/>
          <a:p>
            <a:r>
              <a:rPr lang="tr-TR" dirty="0"/>
              <a:t>Final notes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1"/>
            <a:ext cx="9857016" cy="4227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Using a CDN service, like Cloudflare, is a no-branier for most cases.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With the correct setup, it can improve your website/app’s overall security and performance dramatically.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You can potentially save some time and money by reconfiguring your web/app server setup as CF will be handling some of the requests from its cache.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6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9397533" cy="230663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 for joining me today! </a:t>
            </a:r>
            <a:r>
              <a:rPr lang="tr-TR"/>
              <a:t>#h5yr </a:t>
            </a:r>
            <a:br>
              <a:rPr lang="tr-TR" dirty="0"/>
            </a:br>
            <a:r>
              <a:rPr lang="tr-TR" dirty="0"/>
              <a:t>Any 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906738" cy="2604339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Nurhak Kaya</a:t>
            </a:r>
          </a:p>
          <a:p>
            <a:r>
              <a:rPr lang="tr-TR" dirty="0"/>
              <a:t>     </a:t>
            </a:r>
            <a:r>
              <a:rPr lang="tr-TR" dirty="0">
                <a:hlinkClick r:id="rId2"/>
              </a:rPr>
              <a:t>https://umbracocommunity.social/@nurhakkaya14</a:t>
            </a:r>
            <a:r>
              <a:rPr lang="tr-TR" dirty="0"/>
              <a:t> </a:t>
            </a:r>
          </a:p>
          <a:p>
            <a:r>
              <a:rPr lang="tr-TR" dirty="0">
                <a:hlinkClick r:id="rId3"/>
              </a:rPr>
              <a:t>     https://twitter.com/nurhakkaya14</a:t>
            </a:r>
            <a:r>
              <a:rPr lang="tr-TR" dirty="0"/>
              <a:t>     </a:t>
            </a:r>
          </a:p>
          <a:p>
            <a:r>
              <a:rPr lang="tr-TR" dirty="0">
                <a:hlinkClick r:id="rId4"/>
              </a:rPr>
              <a:t>     https://www.linkedin.com/in/nurhak-kaya-53825051/</a:t>
            </a:r>
            <a:r>
              <a:rPr lang="tr-TR" dirty="0"/>
              <a:t>  </a:t>
            </a:r>
          </a:p>
          <a:p>
            <a:r>
              <a:rPr lang="tr-TR" dirty="0"/>
              <a:t>     </a:t>
            </a:r>
            <a:r>
              <a:rPr lang="tr-TR" dirty="0">
                <a:hlinkClick r:id="rId5"/>
              </a:rPr>
              <a:t>https://github.com/NurhakKaya</a:t>
            </a:r>
            <a:r>
              <a:rPr lang="tr-TR" dirty="0"/>
              <a:t>    </a:t>
            </a:r>
          </a:p>
          <a:p>
            <a:r>
              <a:rPr lang="tr-TR" dirty="0"/>
              <a:t>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979B4-0E4A-045E-7DDD-C095DC88D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48" y="4363334"/>
            <a:ext cx="379018" cy="35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224D-8BAA-5BC8-2348-148E2669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493" y="4718288"/>
            <a:ext cx="471555" cy="4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1D58D-7076-A121-D7D2-020AA854C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93" y="5162367"/>
            <a:ext cx="462173" cy="426892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9CD44D2B-C372-BF95-3C21-86B4B0176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065" y="4011244"/>
            <a:ext cx="361027" cy="3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What is Cloudflare and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is Cloudflare?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103783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is a CDN (Content Delivery Network).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geographically distrubuted group of servers that caches content close to end users.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It allows for the quick transfer of assets needed for loading internet content, including;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HTML pages,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JavaScript files,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Stylesheets,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Images,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Videos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Major websites use CDN, like Facebook, Netflix, and Amazon.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If configured correctly, it can protect websites against some common malicious attacks, such as DDoS attacks.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NOT the same as a web host and it can not replace it.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It does help cache content at the network edge to improve the performance and security. 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9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are the benefits of using a CDN?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99591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Primary benefits are;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website load times </a:t>
            </a:r>
            <a:r>
              <a:rPr lang="tr-TR" dirty="0"/>
              <a:t>by distributing content close to website visitors by using a nearby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UK web user is served using a UK CDN server.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US web user is served using a US CDN server.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Reducing bandwidth costs </a:t>
            </a:r>
            <a:r>
              <a:rPr lang="tr-TR" dirty="0"/>
              <a:t>through caching and optimizations.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Cached content is served by the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Non-cached content is served by the origin.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Increasing content availability and redundancy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Due to the distrubuted nature of CDNs, they can handle more traffic and withstand hardware failure better than many origin servers.</a:t>
            </a:r>
            <a:r>
              <a:rPr lang="tr-TR" b="1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security </a:t>
            </a:r>
            <a:r>
              <a:rPr lang="tr-TR" dirty="0"/>
              <a:t>by DDoS mitigation, bot management, security certificates and optimisations.</a:t>
            </a:r>
            <a:endParaRPr lang="tr-TR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9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How does a CDN work?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4079626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A network of servers linked together </a:t>
            </a:r>
            <a:r>
              <a:rPr lang="tr-TR" dirty="0"/>
              <a:t>with the goal of delivering content as quickly, cheaply, reliably, and securely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places servers at the </a:t>
            </a:r>
            <a:r>
              <a:rPr lang="tr-TR" b="1" dirty="0"/>
              <a:t>exchange points </a:t>
            </a:r>
            <a:r>
              <a:rPr lang="tr-TR" dirty="0"/>
              <a:t>between different networks.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These are called </a:t>
            </a:r>
            <a:r>
              <a:rPr lang="tr-TR" b="1" dirty="0"/>
              <a:t>Internet Exchange Points (IXPs).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They are primary locations where Internet providers connect.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B8081-B1B1-DEDC-84FB-905F7534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5" y="1788758"/>
            <a:ext cx="8298260" cy="4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The Cloudflare global network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The CF network can reach about 95% of the world’s population within approximately 50 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Data Centre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North America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Latin America &amp; the Caribbean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Africa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Europe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UK centres are in London, Edinburgh and Manchester.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Middle East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Asia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Mainland 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Oceania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6CC77-F725-50DA-61CB-7D97285D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359" y="2091193"/>
            <a:ext cx="5715697" cy="3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46d27-14c6-4b22-b156-4b61e4c1053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E218DA2FDDE4392470B67CD0BD9CA" ma:contentTypeVersion="11" ma:contentTypeDescription="Create a new document." ma:contentTypeScope="" ma:versionID="d87970a1d29c8fe36a1215681784bcd3">
  <xsd:schema xmlns:xsd="http://www.w3.org/2001/XMLSchema" xmlns:xs="http://www.w3.org/2001/XMLSchema" xmlns:p="http://schemas.microsoft.com/office/2006/metadata/properties" xmlns:ns3="65577ffb-df92-4f8f-ae28-377f85b89d9e" xmlns:ns4="bee46d27-14c6-4b22-b156-4b61e4c1053a" targetNamespace="http://schemas.microsoft.com/office/2006/metadata/properties" ma:root="true" ma:fieldsID="f6e2651688b4721b47970ee00fa9910d" ns3:_="" ns4:_="">
    <xsd:import namespace="65577ffb-df92-4f8f-ae28-377f85b89d9e"/>
    <xsd:import namespace="bee46d27-14c6-4b22-b156-4b61e4c1053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77ffb-df92-4f8f-ae28-377f85b89d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46d27-14c6-4b22-b156-4b61e4c105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bee46d27-14c6-4b22-b156-4b61e4c1053a"/>
    <ds:schemaRef ds:uri="http://schemas.openxmlformats.org/package/2006/metadata/core-properties"/>
    <ds:schemaRef ds:uri="65577ffb-df92-4f8f-ae28-377f85b89d9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73F18-BCB9-41F1-80C6-20A485D76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77ffb-df92-4f8f-ae28-377f85b89d9e"/>
    <ds:schemaRef ds:uri="bee46d27-14c6-4b22-b156-4b61e4c105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{5A85CF0F-C803-4810-9A24-60324CA995D4}tf45331398_win32</Template>
  <TotalTime>0</TotalTime>
  <Words>1348</Words>
  <Application>Microsoft Office PowerPoint</Application>
  <PresentationFormat>Widescreen</PresentationFormat>
  <Paragraphs>240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Google Sans</vt:lpstr>
      <vt:lpstr>Tenorite</vt:lpstr>
      <vt:lpstr>Wingdings</vt:lpstr>
      <vt:lpstr>Office Theme</vt:lpstr>
      <vt:lpstr>Cloudflare Full-page Caching for Umbraco Websites</vt:lpstr>
      <vt:lpstr>Agenda</vt:lpstr>
      <vt:lpstr>Introduction</vt:lpstr>
      <vt:lpstr>Before we start...</vt:lpstr>
      <vt:lpstr>What is Cloudflare and how does it work?</vt:lpstr>
      <vt:lpstr>What is Cloudflare?</vt:lpstr>
      <vt:lpstr>What are the benefits of using a CDN?</vt:lpstr>
      <vt:lpstr>How does a CDN work?</vt:lpstr>
      <vt:lpstr>The Cloudflare global network</vt:lpstr>
      <vt:lpstr>Cloudflare products</vt:lpstr>
      <vt:lpstr>Cloudflare case study</vt:lpstr>
      <vt:lpstr>Cloudflare setup in 6 steps</vt:lpstr>
      <vt:lpstr>Step 1 – Sign up / Log in</vt:lpstr>
      <vt:lpstr>Step 2 – Add your website</vt:lpstr>
      <vt:lpstr>Step 3 – Choose your plan</vt:lpstr>
      <vt:lpstr>Step 4 – Review your DNS records</vt:lpstr>
      <vt:lpstr>Step 4 – Review your DNS records</vt:lpstr>
      <vt:lpstr>Step 5 – Add CF’s nameservers </vt:lpstr>
      <vt:lpstr>Step 5 – Add CF’s nameservers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Final result</vt:lpstr>
      <vt:lpstr>Cloudflare key features</vt:lpstr>
      <vt:lpstr>SSL/TLS </vt:lpstr>
      <vt:lpstr>Security</vt:lpstr>
      <vt:lpstr>Security</vt:lpstr>
      <vt:lpstr>Security</vt:lpstr>
      <vt:lpstr>Speed</vt:lpstr>
      <vt:lpstr>Speed</vt:lpstr>
      <vt:lpstr>Speed</vt:lpstr>
      <vt:lpstr>Caching</vt:lpstr>
      <vt:lpstr>Rules</vt:lpstr>
      <vt:lpstr>Cloudflare page rules and caching</vt:lpstr>
      <vt:lpstr>Page rule for full-page caching</vt:lpstr>
      <vt:lpstr>Page rules list</vt:lpstr>
      <vt:lpstr>Page rules examples</vt:lpstr>
      <vt:lpstr>Caching overview</vt:lpstr>
      <vt:lpstr>Caching overview</vt:lpstr>
      <vt:lpstr>Integrating Umbraco with Cloudflare</vt:lpstr>
      <vt:lpstr>Important notes and code changes</vt:lpstr>
      <vt:lpstr>Final notes and future Umbraco upgrades</vt:lpstr>
      <vt:lpstr>Final notes</vt:lpstr>
      <vt:lpstr>Thank you for joining me today! #h5yr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Guide to Upgrade your Umbraco v7 and v8 Projects to v11</dc:title>
  <dc:creator>Nurhak Kaya</dc:creator>
  <cp:lastModifiedBy>Nurhak Kaya</cp:lastModifiedBy>
  <cp:revision>47</cp:revision>
  <dcterms:created xsi:type="dcterms:W3CDTF">2023-01-17T13:38:32Z</dcterms:created>
  <dcterms:modified xsi:type="dcterms:W3CDTF">2023-11-22T13:00:40Z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0x010100199E218DA2FDDE4392470B67CD0BD9CA</vt:lpwstr>
  </property>
</Properties>
</file>